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0.svg" ContentType="image/svg+xml"/>
  <Override PartName="/ppt/media/image4.svg" ContentType="image/svg+xml"/>
  <Override PartName="/ppt/media/image6.svg" ContentType="image/svg+xml"/>
  <Override PartName="/ppt/media/image8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2"/>
  </p:notesMasterIdLst>
  <p:sldIdLst>
    <p:sldId id="283" r:id="rId5"/>
    <p:sldId id="258" r:id="rId6"/>
    <p:sldId id="273" r:id="rId7"/>
    <p:sldId id="274" r:id="rId8"/>
    <p:sldId id="276" r:id="rId9"/>
    <p:sldId id="278" r:id="rId10"/>
    <p:sldId id="289" r:id="rId11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7A30"/>
    <a:srgbClr val="88B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7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63FC9-EC33-4CB5-AEE8-4977589E723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C9253-E72B-40EC-88E3-0D6D6017115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F72D-C568-4F1F-B324-36B67D32C9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FA54F-E42D-41F0-A8E6-0D2F8B8637C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4.svg"/><Relationship Id="rId3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0.sv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03580" y="2506345"/>
            <a:ext cx="10783570" cy="12604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3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《关于切实做好2023年粮食油料生产工作的通知》 解读</a:t>
            </a:r>
            <a:endParaRPr lang="en-US" altLang="en-US" sz="3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160769" y="1768179"/>
            <a:ext cx="4038415" cy="3190886"/>
            <a:chOff x="1907704" y="1347614"/>
            <a:chExt cx="3230835" cy="2552791"/>
          </a:xfrm>
        </p:grpSpPr>
        <p:sp>
          <p:nvSpPr>
            <p:cNvPr id="16" name="圆角矩形 1"/>
            <p:cNvSpPr/>
            <p:nvPr/>
          </p:nvSpPr>
          <p:spPr>
            <a:xfrm>
              <a:off x="1907704" y="1347614"/>
              <a:ext cx="3230835" cy="468052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557A30"/>
              </a:solidFill>
              <a:headEnd type="oval"/>
              <a:tailEnd type="oval"/>
            </a:ln>
            <a:effectLst>
              <a:outerShdw blurRad="50800" dist="63500" dir="2700000" algn="tl" rotWithShape="0">
                <a:prstClr val="black">
                  <a:alpha val="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sym typeface="HarmonyOS Sans SC Light" panose="00000400000000000000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2195969" y="1406649"/>
              <a:ext cx="369332" cy="369332"/>
            </a:xfrm>
            <a:prstGeom prst="ellipse">
              <a:avLst/>
            </a:prstGeom>
            <a:solidFill>
              <a:srgbClr val="557A3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3200">
                <a:solidFill>
                  <a:schemeClr val="tx1"/>
                </a:solidFill>
                <a:latin typeface="HarmonyOS Sans SC Light" panose="000004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 Light" panose="00000400000000000000" pitchFamily="2" charset="-122"/>
              </a:endParaRPr>
            </a:p>
          </p:txBody>
        </p:sp>
        <p:sp>
          <p:nvSpPr>
            <p:cNvPr id="18" name="TextBox 4"/>
            <p:cNvSpPr txBox="1"/>
            <p:nvPr/>
          </p:nvSpPr>
          <p:spPr>
            <a:xfrm>
              <a:off x="2176319" y="1462180"/>
              <a:ext cx="390156" cy="368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HarmonyOS Sans SC Light" panose="00000400000000000000" pitchFamily="2" charset="-122"/>
                  <a:ea typeface="阿里巴巴普惠体 2.0 55 Regular" panose="00020600040101010101" pitchFamily="18" charset="-122"/>
                  <a:cs typeface="阿里巴巴普惠体 2.0 55 Regular" panose="00020600040101010101" pitchFamily="18" charset="-122"/>
                  <a:sym typeface="HarmonyOS Sans SC Light" panose="00000400000000000000" pitchFamily="2" charset="-122"/>
                </a:rPr>
                <a:t>01</a:t>
              </a:r>
              <a:endParaRPr lang="en-US" altLang="zh-CN" sz="2400" dirty="0">
                <a:solidFill>
                  <a:schemeClr val="bg1"/>
                </a:solidFill>
                <a:latin typeface="HarmonyOS Sans SC Light" panose="000004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 Light" panose="00000400000000000000" pitchFamily="2" charset="-122"/>
              </a:endParaRPr>
            </a:p>
          </p:txBody>
        </p:sp>
        <p:sp>
          <p:nvSpPr>
            <p:cNvPr id="19" name="圆角矩形 6"/>
            <p:cNvSpPr/>
            <p:nvPr/>
          </p:nvSpPr>
          <p:spPr>
            <a:xfrm>
              <a:off x="1907704" y="2044663"/>
              <a:ext cx="3230835" cy="468052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88B5AF"/>
              </a:solidFill>
              <a:headEnd type="oval"/>
              <a:tailEnd type="oval"/>
            </a:ln>
            <a:effectLst>
              <a:outerShdw blurRad="50800" dist="63500" dir="2700000" algn="tl" rotWithShape="0">
                <a:prstClr val="black">
                  <a:alpha val="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sym typeface="HarmonyOS Sans SC Light" panose="00000400000000000000" pitchFamily="2" charset="-122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2176319" y="2103698"/>
              <a:ext cx="390156" cy="423844"/>
              <a:chOff x="2176319" y="1730685"/>
              <a:chExt cx="390156" cy="423844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2195969" y="1730685"/>
                <a:ext cx="369332" cy="369332"/>
              </a:xfrm>
              <a:prstGeom prst="ellipse">
                <a:avLst/>
              </a:prstGeom>
              <a:solidFill>
                <a:srgbClr val="88B5A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200">
                  <a:solidFill>
                    <a:schemeClr val="tx1"/>
                  </a:solidFill>
                  <a:latin typeface="HarmonyOS Sans SC Light" panose="00000400000000000000" pitchFamily="2" charset="-122"/>
                  <a:ea typeface="阿里巴巴普惠体 2.0 55 Regular" panose="00020600040101010101" pitchFamily="18" charset="-122"/>
                  <a:cs typeface="阿里巴巴普惠体 2.0 55 Regular" panose="00020600040101010101" pitchFamily="18" charset="-122"/>
                  <a:sym typeface="HarmonyOS Sans SC Light" panose="00000400000000000000" pitchFamily="2" charset="-122"/>
                </a:endParaRPr>
              </a:p>
            </p:txBody>
          </p:sp>
          <p:sp>
            <p:nvSpPr>
              <p:cNvPr id="30" name="TextBox 4"/>
              <p:cNvSpPr txBox="1"/>
              <p:nvPr/>
            </p:nvSpPr>
            <p:spPr>
              <a:xfrm>
                <a:off x="2176319" y="1786217"/>
                <a:ext cx="390156" cy="368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latin typeface="HarmonyOS Sans SC Light" panose="00000400000000000000" pitchFamily="2" charset="-122"/>
                    <a:ea typeface="阿里巴巴普惠体 2.0 55 Regular" panose="00020600040101010101" pitchFamily="18" charset="-122"/>
                    <a:cs typeface="阿里巴巴普惠体 2.0 55 Regular" panose="00020600040101010101" pitchFamily="18" charset="-122"/>
                    <a:sym typeface="HarmonyOS Sans SC Light" panose="00000400000000000000" pitchFamily="2" charset="-122"/>
                  </a:rPr>
                  <a:t>02</a:t>
                </a:r>
                <a:endParaRPr lang="en-US" altLang="zh-CN" sz="2400" dirty="0">
                  <a:solidFill>
                    <a:schemeClr val="bg1"/>
                  </a:solidFill>
                  <a:latin typeface="HarmonyOS Sans SC Light" panose="00000400000000000000" pitchFamily="2" charset="-122"/>
                  <a:ea typeface="阿里巴巴普惠体 2.0 55 Regular" panose="00020600040101010101" pitchFamily="18" charset="-122"/>
                  <a:cs typeface="阿里巴巴普惠体 2.0 55 Regular" panose="00020600040101010101" pitchFamily="18" charset="-122"/>
                  <a:sym typeface="HarmonyOS Sans SC Light" panose="00000400000000000000" pitchFamily="2" charset="-122"/>
                </a:endParaRPr>
              </a:p>
            </p:txBody>
          </p:sp>
        </p:grpSp>
        <p:sp>
          <p:nvSpPr>
            <p:cNvPr id="21" name="圆角矩形 11"/>
            <p:cNvSpPr/>
            <p:nvPr/>
          </p:nvSpPr>
          <p:spPr>
            <a:xfrm>
              <a:off x="1907704" y="2735806"/>
              <a:ext cx="3230835" cy="468052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557A30"/>
              </a:solidFill>
              <a:headEnd type="oval"/>
              <a:tailEnd type="oval"/>
            </a:ln>
            <a:effectLst>
              <a:outerShdw blurRad="50800" dist="63500" dir="2700000" algn="tl" rotWithShape="0">
                <a:prstClr val="black">
                  <a:alpha val="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sym typeface="HarmonyOS Sans SC Light" panose="00000400000000000000" pitchFamily="2" charset="-122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2176319" y="2794841"/>
              <a:ext cx="390156" cy="423844"/>
              <a:chOff x="2176319" y="1730685"/>
              <a:chExt cx="390156" cy="423844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2195969" y="1730685"/>
                <a:ext cx="369332" cy="369332"/>
              </a:xfrm>
              <a:prstGeom prst="ellipse">
                <a:avLst/>
              </a:prstGeom>
              <a:solidFill>
                <a:srgbClr val="557A3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200">
                  <a:solidFill>
                    <a:schemeClr val="tx1"/>
                  </a:solidFill>
                  <a:latin typeface="HarmonyOS Sans SC Light" panose="00000400000000000000" pitchFamily="2" charset="-122"/>
                  <a:ea typeface="阿里巴巴普惠体 2.0 55 Regular" panose="00020600040101010101" pitchFamily="18" charset="-122"/>
                  <a:cs typeface="阿里巴巴普惠体 2.0 55 Regular" panose="00020600040101010101" pitchFamily="18" charset="-122"/>
                  <a:sym typeface="HarmonyOS Sans SC Light" panose="00000400000000000000" pitchFamily="2" charset="-122"/>
                </a:endParaRPr>
              </a:p>
            </p:txBody>
          </p:sp>
          <p:sp>
            <p:nvSpPr>
              <p:cNvPr id="28" name="TextBox 4"/>
              <p:cNvSpPr txBox="1"/>
              <p:nvPr/>
            </p:nvSpPr>
            <p:spPr>
              <a:xfrm>
                <a:off x="2176319" y="1786217"/>
                <a:ext cx="390156" cy="368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latin typeface="HarmonyOS Sans SC Light" panose="00000400000000000000" pitchFamily="2" charset="-122"/>
                    <a:ea typeface="阿里巴巴普惠体 2.0 55 Regular" panose="00020600040101010101" pitchFamily="18" charset="-122"/>
                    <a:cs typeface="阿里巴巴普惠体 2.0 55 Regular" panose="00020600040101010101" pitchFamily="18" charset="-122"/>
                    <a:sym typeface="HarmonyOS Sans SC Light" panose="00000400000000000000" pitchFamily="2" charset="-122"/>
                  </a:rPr>
                  <a:t>03</a:t>
                </a:r>
                <a:endParaRPr lang="en-US" altLang="zh-CN" sz="2400" dirty="0">
                  <a:solidFill>
                    <a:schemeClr val="bg1"/>
                  </a:solidFill>
                  <a:latin typeface="HarmonyOS Sans SC Light" panose="00000400000000000000" pitchFamily="2" charset="-122"/>
                  <a:ea typeface="阿里巴巴普惠体 2.0 55 Regular" panose="00020600040101010101" pitchFamily="18" charset="-122"/>
                  <a:cs typeface="阿里巴巴普惠体 2.0 55 Regular" panose="00020600040101010101" pitchFamily="18" charset="-122"/>
                  <a:sym typeface="HarmonyOS Sans SC Light" panose="00000400000000000000" pitchFamily="2" charset="-122"/>
                </a:endParaRPr>
              </a:p>
            </p:txBody>
          </p:sp>
        </p:grpSp>
        <p:sp>
          <p:nvSpPr>
            <p:cNvPr id="23" name="圆角矩形 16"/>
            <p:cNvSpPr/>
            <p:nvPr/>
          </p:nvSpPr>
          <p:spPr>
            <a:xfrm>
              <a:off x="1907704" y="3417526"/>
              <a:ext cx="3230835" cy="468052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rgbClr val="88B5AF"/>
              </a:solidFill>
              <a:headEnd type="oval"/>
              <a:tailEnd type="oval"/>
            </a:ln>
            <a:effectLst>
              <a:outerShdw blurRad="50800" dist="63500" dir="2700000" algn="tl" rotWithShape="0">
                <a:prstClr val="black">
                  <a:alpha val="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sym typeface="HarmonyOS Sans SC Light" panose="00000400000000000000" pitchFamily="2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2176319" y="3476561"/>
              <a:ext cx="390156" cy="423844"/>
              <a:chOff x="2176319" y="1730685"/>
              <a:chExt cx="390156" cy="423844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2195969" y="1730685"/>
                <a:ext cx="369332" cy="369332"/>
              </a:xfrm>
              <a:prstGeom prst="ellipse">
                <a:avLst/>
              </a:prstGeom>
              <a:solidFill>
                <a:srgbClr val="88B5A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3200">
                  <a:solidFill>
                    <a:schemeClr val="tx1"/>
                  </a:solidFill>
                  <a:latin typeface="HarmonyOS Sans SC Light" panose="00000400000000000000" pitchFamily="2" charset="-122"/>
                  <a:ea typeface="阿里巴巴普惠体 2.0 55 Regular" panose="00020600040101010101" pitchFamily="18" charset="-122"/>
                  <a:cs typeface="阿里巴巴普惠体 2.0 55 Regular" panose="00020600040101010101" pitchFamily="18" charset="-122"/>
                  <a:sym typeface="HarmonyOS Sans SC Light" panose="00000400000000000000" pitchFamily="2" charset="-122"/>
                </a:endParaRPr>
              </a:p>
            </p:txBody>
          </p:sp>
          <p:sp>
            <p:nvSpPr>
              <p:cNvPr id="26" name="TextBox 4"/>
              <p:cNvSpPr txBox="1"/>
              <p:nvPr/>
            </p:nvSpPr>
            <p:spPr>
              <a:xfrm>
                <a:off x="2176319" y="1786217"/>
                <a:ext cx="390156" cy="368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  <a:latin typeface="HarmonyOS Sans SC Light" panose="00000400000000000000" pitchFamily="2" charset="-122"/>
                    <a:ea typeface="阿里巴巴普惠体 2.0 55 Regular" panose="00020600040101010101" pitchFamily="18" charset="-122"/>
                    <a:cs typeface="阿里巴巴普惠体 2.0 55 Regular" panose="00020600040101010101" pitchFamily="18" charset="-122"/>
                    <a:sym typeface="HarmonyOS Sans SC Light" panose="00000400000000000000" pitchFamily="2" charset="-122"/>
                  </a:rPr>
                  <a:t>04</a:t>
                </a:r>
                <a:endParaRPr lang="en-US" altLang="zh-CN" sz="2400" dirty="0">
                  <a:solidFill>
                    <a:schemeClr val="bg1"/>
                  </a:solidFill>
                  <a:latin typeface="HarmonyOS Sans SC Light" panose="00000400000000000000" pitchFamily="2" charset="-122"/>
                  <a:ea typeface="阿里巴巴普惠体 2.0 55 Regular" panose="00020600040101010101" pitchFamily="18" charset="-122"/>
                  <a:cs typeface="阿里巴巴普惠体 2.0 55 Regular" panose="00020600040101010101" pitchFamily="18" charset="-122"/>
                  <a:sym typeface="HarmonyOS Sans SC Light" panose="00000400000000000000" pitchFamily="2" charset="-122"/>
                </a:endParaRPr>
              </a:p>
            </p:txBody>
          </p:sp>
        </p:grpSp>
      </p:grpSp>
      <p:sp>
        <p:nvSpPr>
          <p:cNvPr id="32" name="矩形 21"/>
          <p:cNvSpPr>
            <a:spLocks noChangeArrowheads="1"/>
          </p:cNvSpPr>
          <p:nvPr/>
        </p:nvSpPr>
        <p:spPr bwMode="auto">
          <a:xfrm>
            <a:off x="5483225" y="3555365"/>
            <a:ext cx="14020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奖补政策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5497195" y="1861185"/>
            <a:ext cx="14020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出台背景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21"/>
          <p:cNvSpPr>
            <a:spLocks noChangeArrowheads="1"/>
          </p:cNvSpPr>
          <p:nvPr/>
        </p:nvSpPr>
        <p:spPr bwMode="auto">
          <a:xfrm>
            <a:off x="5492115" y="2689225"/>
            <a:ext cx="14020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目标任务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21"/>
          <p:cNvSpPr>
            <a:spLocks noChangeArrowheads="1"/>
          </p:cNvSpPr>
          <p:nvPr/>
        </p:nvSpPr>
        <p:spPr bwMode="auto">
          <a:xfrm>
            <a:off x="5499100" y="4383405"/>
            <a:ext cx="14020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工作举措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126355" y="764540"/>
            <a:ext cx="2147570" cy="5746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32" grpId="0"/>
      <p:bldP spid="41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668780" y="2190115"/>
            <a:ext cx="8191500" cy="251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b="1">
                <a:latin typeface="+mn-lt"/>
              </a:rPr>
              <a:t>为深入贯彻落实党中央、国务院关于保障粮食安全的决策部署，全方位夯实粮食安全根基，进一步压紧压实粮食油料生产属地责任，确保全年粮食油料生产稳定。</a:t>
            </a:r>
            <a:endParaRPr lang="zh-CN" altLang="en-US" b="1" dirty="0">
              <a:latin typeface="+mn-lt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圆角矩形 1"/>
          <p:cNvSpPr/>
          <p:nvPr>
            <p:custDataLst>
              <p:tags r:id="rId1"/>
            </p:custDataLst>
          </p:nvPr>
        </p:nvSpPr>
        <p:spPr>
          <a:xfrm>
            <a:off x="1100069" y="262594"/>
            <a:ext cx="4038415" cy="585046"/>
          </a:xfrm>
          <a:prstGeom prst="roundRect">
            <a:avLst>
              <a:gd name="adj" fmla="val 50000"/>
            </a:avLst>
          </a:prstGeom>
          <a:noFill/>
          <a:ln w="12700">
            <a:solidFill>
              <a:srgbClr val="557A30"/>
            </a:solidFill>
            <a:headEnd type="oval"/>
            <a:tailEnd type="oval"/>
          </a:ln>
          <a:effectLst>
            <a:outerShdw blurRad="50800" dist="63500" dir="2700000" algn="tl" rotWithShape="0">
              <a:prstClr val="black">
                <a:alpha val="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200" dirty="0">
              <a:solidFill>
                <a:schemeClr val="tx1"/>
              </a:solidFill>
              <a:sym typeface="HarmonyOS Sans SC Light" panose="00000400000000000000" pitchFamily="2" charset="-122"/>
            </a:endParaRPr>
          </a:p>
        </p:txBody>
      </p:sp>
      <p:sp>
        <p:nvSpPr>
          <p:cNvPr id="9" name="TextBox 4"/>
          <p:cNvSpPr txBox="1"/>
          <p:nvPr>
            <p:custDataLst>
              <p:tags r:id="rId2"/>
            </p:custDataLst>
          </p:nvPr>
        </p:nvSpPr>
        <p:spPr>
          <a:xfrm>
            <a:off x="1181827" y="262922"/>
            <a:ext cx="487679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2400" dirty="0">
                <a:solidFill>
                  <a:schemeClr val="bg1"/>
                </a:solidFill>
                <a:latin typeface="HarmonyOS Sans SC Light" panose="000004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 Light" panose="00000400000000000000" pitchFamily="2" charset="-122"/>
              </a:rPr>
              <a:t>01</a:t>
            </a:r>
            <a:endParaRPr lang="en-US" altLang="zh-CN" sz="2400" dirty="0">
              <a:solidFill>
                <a:schemeClr val="bg1"/>
              </a:solidFill>
              <a:latin typeface="HarmonyOS Sans SC Light" panose="00000400000000000000" pitchFamily="2" charset="-122"/>
              <a:ea typeface="阿里巴巴普惠体 2.0 55 Regular" panose="00020600040101010101" pitchFamily="18" charset="-122"/>
              <a:cs typeface="阿里巴巴普惠体 2.0 55 Regular" panose="00020600040101010101" pitchFamily="18" charset="-122"/>
              <a:sym typeface="HarmonyOS Sans SC Light" panose="00000400000000000000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83080" y="264160"/>
            <a:ext cx="33559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   </a:t>
            </a:r>
            <a:r>
              <a:rPr lang="zh-CN" altLang="en-US" sz="3200"/>
              <a:t>出台背景</a:t>
            </a:r>
            <a:endParaRPr lang="zh-CN" altLang="en-US" sz="3200"/>
          </a:p>
        </p:txBody>
      </p:sp>
      <p:pic>
        <p:nvPicPr>
          <p:cNvPr id="13" name="图片 12" descr="序号1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9820" y="9779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7736065" y="623014"/>
            <a:ext cx="3844351" cy="3840202"/>
            <a:chOff x="4133322" y="1777367"/>
            <a:chExt cx="3371221" cy="3367583"/>
          </a:xfrm>
        </p:grpSpPr>
        <p:sp>
          <p:nvSpPr>
            <p:cNvPr id="16" name="泪滴形 15"/>
            <p:cNvSpPr>
              <a:spLocks noChangeAspect="1"/>
            </p:cNvSpPr>
            <p:nvPr/>
          </p:nvSpPr>
          <p:spPr>
            <a:xfrm rot="5400000">
              <a:off x="4133322" y="1777367"/>
              <a:ext cx="1649242" cy="1649242"/>
            </a:xfrm>
            <a:prstGeom prst="teardrop">
              <a:avLst/>
            </a:prstGeom>
            <a:solidFill>
              <a:srgbClr val="88B5AF"/>
            </a:solidFill>
            <a:ln>
              <a:noFill/>
            </a:ln>
            <a:effectLst>
              <a:outerShdw blurRad="330200" dist="101600" dir="8100000" algn="tr" rotWithShape="0">
                <a:srgbClr val="C0D8DD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泪滴形 16"/>
            <p:cNvSpPr>
              <a:spLocks noChangeAspect="1"/>
            </p:cNvSpPr>
            <p:nvPr/>
          </p:nvSpPr>
          <p:spPr>
            <a:xfrm rot="16200000">
              <a:off x="5855299" y="3495706"/>
              <a:ext cx="1649243" cy="1649244"/>
            </a:xfrm>
            <a:prstGeom prst="teardrop">
              <a:avLst/>
            </a:prstGeom>
            <a:solidFill>
              <a:srgbClr val="88B5AF"/>
            </a:solidFill>
            <a:ln>
              <a:noFill/>
            </a:ln>
            <a:effectLst>
              <a:outerShdw blurRad="330200" dist="101600" dir="8100000" algn="tr" rotWithShape="0">
                <a:srgbClr val="C0D8DD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7"/>
            <p:cNvSpPr>
              <a:spLocks noChangeArrowheads="1"/>
            </p:cNvSpPr>
            <p:nvPr/>
          </p:nvSpPr>
          <p:spPr bwMode="auto">
            <a:xfrm>
              <a:off x="4511704" y="2717446"/>
              <a:ext cx="925253" cy="221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105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Lantinghei SC Demibold" charset="-122"/>
                  <a:sym typeface="阿里巴巴普惠体 R" panose="00020600040101010101" pitchFamily="18" charset="-122"/>
                </a:rPr>
                <a:t>TARGET</a:t>
              </a:r>
              <a:endParaRPr lang="en-US" altLang="zh-CN" sz="105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Lantinghei SC Demibold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1" name="文本框 18"/>
            <p:cNvSpPr txBox="1">
              <a:spLocks noChangeArrowheads="1"/>
            </p:cNvSpPr>
            <p:nvPr/>
          </p:nvSpPr>
          <p:spPr bwMode="auto">
            <a:xfrm>
              <a:off x="4579030" y="2308823"/>
              <a:ext cx="790602" cy="403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2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Lantinghei SC Demibold" charset="-122"/>
                  <a:sym typeface="阿里巴巴普惠体 R" panose="00020600040101010101" pitchFamily="18" charset="-122"/>
                </a:rPr>
                <a:t>目标</a:t>
              </a:r>
              <a:endParaRPr lang="zh-CN" altLang="en-US" sz="2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Lantinghei SC Demibold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2" name="矩形 21"/>
            <p:cNvSpPr>
              <a:spLocks noChangeArrowheads="1"/>
            </p:cNvSpPr>
            <p:nvPr/>
          </p:nvSpPr>
          <p:spPr bwMode="auto">
            <a:xfrm>
              <a:off x="6081271" y="4016211"/>
              <a:ext cx="1188146" cy="221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105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Lantinghei SC Demibold" charset="-122"/>
                  <a:sym typeface="阿里巴巴普惠体 R" panose="00020600040101010101" pitchFamily="18" charset="-122"/>
                </a:rPr>
                <a:t>TASK</a:t>
              </a:r>
              <a:endParaRPr lang="en-US" altLang="zh-CN" sz="105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Lantinghei SC Demibold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3" name="文本框 22"/>
            <p:cNvSpPr txBox="1">
              <a:spLocks noChangeArrowheads="1"/>
            </p:cNvSpPr>
            <p:nvPr/>
          </p:nvSpPr>
          <p:spPr bwMode="auto">
            <a:xfrm>
              <a:off x="6248304" y="4221380"/>
              <a:ext cx="790602" cy="403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2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Lantinghei SC Demibold" charset="-122"/>
                  <a:sym typeface="阿里巴巴普惠体 R" panose="00020600040101010101" pitchFamily="18" charset="-122"/>
                </a:rPr>
                <a:t>任务</a:t>
              </a:r>
              <a:endParaRPr lang="zh-CN" altLang="en-US" sz="2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Lantinghei SC Demibold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4" name="矩形 19"/>
            <p:cNvSpPr>
              <a:spLocks noChangeArrowheads="1"/>
            </p:cNvSpPr>
            <p:nvPr/>
          </p:nvSpPr>
          <p:spPr bwMode="auto">
            <a:xfrm>
              <a:off x="6178171" y="2717446"/>
              <a:ext cx="930868" cy="221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endParaRPr lang="zh-CN" altLang="en-US" sz="105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Lantinghei SC Demibold" charset="-122"/>
                <a:sym typeface="阿里巴巴普惠体 R" panose="00020600040101010101" pitchFamily="18" charset="-122"/>
              </a:endParaRPr>
            </a:p>
          </p:txBody>
        </p:sp>
        <p:sp>
          <p:nvSpPr>
            <p:cNvPr id="26" name="矩形 23"/>
            <p:cNvSpPr>
              <a:spLocks noChangeArrowheads="1"/>
            </p:cNvSpPr>
            <p:nvPr/>
          </p:nvSpPr>
          <p:spPr bwMode="auto">
            <a:xfrm>
              <a:off x="4634006" y="4018180"/>
              <a:ext cx="680649" cy="221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endParaRPr lang="zh-CN" altLang="en-US" sz="105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Lantinghei SC Demibold" charset="-122"/>
                <a:sym typeface="阿里巴巴普惠体 R" panose="00020600040101010101" pitchFamily="18" charset="-122"/>
              </a:endParaRPr>
            </a:p>
          </p:txBody>
        </p:sp>
      </p:grpSp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1387475" y="2735580"/>
            <a:ext cx="5854700" cy="20618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406400"/>
            <a:r>
              <a:rPr lang="en-US" altLang="zh-CN" sz="2400" b="1">
                <a:ea typeface="宋体" panose="02010600030101010101" pitchFamily="2" charset="-122"/>
              </a:rPr>
              <a:t> </a:t>
            </a:r>
            <a:r>
              <a:rPr lang="zh-CN" sz="2400" b="1">
                <a:ea typeface="宋体" panose="02010600030101010101" pitchFamily="2" charset="-122"/>
              </a:rPr>
              <a:t>围绕2023年上级确定的粮食油料生产目标任务，稳定面积，主攻单产，确保2023年全区粮食面积稳定在94.2万亩、产量达到7.08亿斤，油料面积达到21.17万亩，大豆面积达到4.3万亩。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  <p:sp>
        <p:nvSpPr>
          <p:cNvPr id="8" name="圆角矩形 1"/>
          <p:cNvSpPr/>
          <p:nvPr>
            <p:custDataLst>
              <p:tags r:id="rId2"/>
            </p:custDataLst>
          </p:nvPr>
        </p:nvSpPr>
        <p:spPr>
          <a:xfrm>
            <a:off x="1100069" y="262594"/>
            <a:ext cx="4038415" cy="585046"/>
          </a:xfrm>
          <a:prstGeom prst="roundRect">
            <a:avLst>
              <a:gd name="adj" fmla="val 50000"/>
            </a:avLst>
          </a:prstGeom>
          <a:noFill/>
          <a:ln w="12700">
            <a:solidFill>
              <a:srgbClr val="557A30"/>
            </a:solidFill>
            <a:headEnd type="oval"/>
            <a:tailEnd type="oval"/>
          </a:ln>
          <a:effectLst>
            <a:outerShdw blurRad="50800" dist="63500" dir="2700000" algn="tl" rotWithShape="0">
              <a:prstClr val="black">
                <a:alpha val="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200" dirty="0">
              <a:solidFill>
                <a:schemeClr val="accent6"/>
              </a:solidFill>
              <a:sym typeface="HarmonyOS Sans SC Light" panose="00000400000000000000" pitchFamily="2" charset="-122"/>
            </a:endParaRPr>
          </a:p>
        </p:txBody>
      </p:sp>
      <p:sp>
        <p:nvSpPr>
          <p:cNvPr id="9" name="TextBox 4"/>
          <p:cNvSpPr txBox="1"/>
          <p:nvPr>
            <p:custDataLst>
              <p:tags r:id="rId3"/>
            </p:custDataLst>
          </p:nvPr>
        </p:nvSpPr>
        <p:spPr>
          <a:xfrm>
            <a:off x="1181827" y="262922"/>
            <a:ext cx="487679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2400" dirty="0">
                <a:solidFill>
                  <a:schemeClr val="bg1"/>
                </a:solidFill>
                <a:latin typeface="HarmonyOS Sans SC Light" panose="000004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 Light" panose="00000400000000000000" pitchFamily="2" charset="-122"/>
              </a:rPr>
              <a:t>01</a:t>
            </a:r>
            <a:endParaRPr lang="en-US" altLang="zh-CN" sz="2400" dirty="0">
              <a:solidFill>
                <a:schemeClr val="bg1"/>
              </a:solidFill>
              <a:latin typeface="HarmonyOS Sans SC Light" panose="00000400000000000000" pitchFamily="2" charset="-122"/>
              <a:ea typeface="阿里巴巴普惠体 2.0 55 Regular" panose="00020600040101010101" pitchFamily="18" charset="-122"/>
              <a:cs typeface="阿里巴巴普惠体 2.0 55 Regular" panose="00020600040101010101" pitchFamily="18" charset="-122"/>
              <a:sym typeface="HarmonyOS Sans SC Light" panose="00000400000000000000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83080" y="264160"/>
            <a:ext cx="33547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   </a:t>
            </a:r>
            <a:r>
              <a:rPr lang="zh-CN" altLang="en-US" sz="3200"/>
              <a:t>目标任务</a:t>
            </a:r>
            <a:endParaRPr lang="zh-CN" altLang="en-US" sz="3200"/>
          </a:p>
        </p:txBody>
      </p:sp>
      <p:pic>
        <p:nvPicPr>
          <p:cNvPr id="4" name="图片 3" descr="序号2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9820" y="9906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extLst>
                                      <p:ext uri="{505F2C04-C923-438B-8C0F-E0CD2BADF298}">
                                        <wppc:dynamicDigit xmlns:wppc="http://www.wps.cn/officeDocument/PresentationCustomData" type="0">
                                          <p:anim to="" calcmode="lin" valueType="num">
                                            <p:cBhvr>
                                              <p:cTn id="15" dur="2000" fill="hold"/>
                                              <p:tgtEl>
                                                <p:spTgt spid="100"/>
                                              </p:tgtEl>
                                              <p:attrNameLst>
                                                <p:attrName>num.show</p:attrName>
                                              </p:attrNameLst>
                                            </p:cBhvr>
                                            <p:tavLst>
                                              <p:tav tm="0">
                                                <p:val>
                                                  <p:fltVal val="0"/>
                                                </p:val>
                                              </p:tav>
                                              <p:tav tm="100000">
                                                <p:val>
                                                  <p:strVal val="#ppt_v"/>
                                                </p:val>
                                              </p:tav>
                                            </p:tavLst>
                                          </p:anim>
                                        </wppc:dynamicDigit>
                                      </p:ext>
                                    </p:extLs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/>
          <p:cNvSpPr/>
          <p:nvPr/>
        </p:nvSpPr>
        <p:spPr>
          <a:xfrm>
            <a:off x="986750" y="2929441"/>
            <a:ext cx="10218499" cy="2764204"/>
          </a:xfrm>
          <a:prstGeom prst="roundRect">
            <a:avLst>
              <a:gd name="adj" fmla="val 0"/>
            </a:avLst>
          </a:prstGeom>
          <a:solidFill>
            <a:srgbClr val="88B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5"/>
          <p:cNvSpPr/>
          <p:nvPr/>
        </p:nvSpPr>
        <p:spPr>
          <a:xfrm>
            <a:off x="2887345" y="4467225"/>
            <a:ext cx="6118860" cy="979170"/>
          </a:xfrm>
          <a:prstGeom prst="roundRect">
            <a:avLst>
              <a:gd name="adj" fmla="val 11631"/>
            </a:avLst>
          </a:prstGeom>
          <a:solidFill>
            <a:schemeClr val="bg1"/>
          </a:solidFill>
          <a:ln>
            <a:noFill/>
          </a:ln>
          <a:effectLst>
            <a:outerShdw blurRad="177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chemeClr val="tx1"/>
                </a:solidFill>
              </a:rPr>
              <a:t>（二）对开展水稻机械化（工厂化）育秧的育秧中心，按每盘秧1元的标准予以补贴。</a:t>
            </a:r>
            <a:r>
              <a:rPr lang="zh-CN" altLang="en-US" dirty="0"/>
              <a:t>发</a:t>
            </a:r>
            <a:endParaRPr lang="zh-CN" altLang="en-US" dirty="0"/>
          </a:p>
        </p:txBody>
      </p:sp>
      <p:sp>
        <p:nvSpPr>
          <p:cNvPr id="6" name="矩形: 圆角 5"/>
          <p:cNvSpPr/>
          <p:nvPr/>
        </p:nvSpPr>
        <p:spPr>
          <a:xfrm>
            <a:off x="2887980" y="3077210"/>
            <a:ext cx="6117590" cy="984250"/>
          </a:xfrm>
          <a:prstGeom prst="roundRect">
            <a:avLst>
              <a:gd name="adj" fmla="val 11631"/>
            </a:avLst>
          </a:prstGeom>
          <a:solidFill>
            <a:schemeClr val="bg1"/>
          </a:solidFill>
          <a:ln>
            <a:noFill/>
          </a:ln>
          <a:effectLst>
            <a:outerShdw blurRad="177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dirty="0">
                <a:solidFill>
                  <a:schemeClr val="tx1"/>
                </a:solidFill>
              </a:rPr>
              <a:t>（一）对按时按质完成栽插的早稻，区财政每亩奖补140元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圆角矩形 1"/>
          <p:cNvSpPr/>
          <p:nvPr>
            <p:custDataLst>
              <p:tags r:id="rId1"/>
            </p:custDataLst>
          </p:nvPr>
        </p:nvSpPr>
        <p:spPr>
          <a:xfrm>
            <a:off x="1100069" y="262594"/>
            <a:ext cx="4038415" cy="585046"/>
          </a:xfrm>
          <a:prstGeom prst="roundRect">
            <a:avLst>
              <a:gd name="adj" fmla="val 50000"/>
            </a:avLst>
          </a:prstGeom>
          <a:noFill/>
          <a:ln w="12700">
            <a:solidFill>
              <a:srgbClr val="557A30"/>
            </a:solidFill>
            <a:headEnd type="oval"/>
            <a:tailEnd type="oval"/>
          </a:ln>
          <a:effectLst>
            <a:outerShdw blurRad="50800" dist="63500" dir="2700000" algn="tl" rotWithShape="0">
              <a:prstClr val="black">
                <a:alpha val="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200" dirty="0">
              <a:solidFill>
                <a:schemeClr val="tx1"/>
              </a:solidFill>
              <a:sym typeface="HarmonyOS Sans SC Light" panose="00000400000000000000" pitchFamily="2" charset="-122"/>
            </a:endParaRPr>
          </a:p>
        </p:txBody>
      </p:sp>
      <p:pic>
        <p:nvPicPr>
          <p:cNvPr id="2" name="图片 1" descr="序号3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6790" y="98425"/>
            <a:ext cx="914400" cy="9144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022475" y="262890"/>
            <a:ext cx="3115945" cy="5848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sz="3200"/>
              <a:t>  </a:t>
            </a:r>
            <a:r>
              <a:rPr lang="zh-CN" altLang="en-US" sz="3200"/>
              <a:t>奖补措施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625475" y="614680"/>
            <a:ext cx="4747895" cy="1151255"/>
          </a:xfrm>
          <a:prstGeom prst="roundRect">
            <a:avLst>
              <a:gd name="adj" fmla="val 14521"/>
            </a:avLst>
          </a:prstGeom>
          <a:solidFill>
            <a:srgbClr val="88B5A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一、全面落实粮食安全党政同责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625475" y="1851660"/>
            <a:ext cx="4747895" cy="1151255"/>
          </a:xfrm>
          <a:prstGeom prst="roundRect">
            <a:avLst>
              <a:gd name="adj" fmla="val 145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二、推进粮食稳面提产油料扩面增产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矩形: 圆角 4"/>
          <p:cNvSpPr/>
          <p:nvPr/>
        </p:nvSpPr>
        <p:spPr>
          <a:xfrm>
            <a:off x="625475" y="3122930"/>
            <a:ext cx="4747895" cy="1151255"/>
          </a:xfrm>
          <a:prstGeom prst="roundRect">
            <a:avLst>
              <a:gd name="adj" fmla="val 14521"/>
            </a:avLst>
          </a:prstGeom>
          <a:solidFill>
            <a:srgbClr val="88B5A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三、严守耕地保护红线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矩形: 圆角 8"/>
          <p:cNvSpPr/>
          <p:nvPr/>
        </p:nvSpPr>
        <p:spPr>
          <a:xfrm>
            <a:off x="625475" y="4377690"/>
            <a:ext cx="4747895" cy="1151255"/>
          </a:xfrm>
          <a:prstGeom prst="roundRect">
            <a:avLst>
              <a:gd name="adj" fmla="val 145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四、加快高标准农田建设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: 圆角 4"/>
          <p:cNvSpPr/>
          <p:nvPr/>
        </p:nvSpPr>
        <p:spPr>
          <a:xfrm>
            <a:off x="625475" y="5632450"/>
            <a:ext cx="4747895" cy="1151255"/>
          </a:xfrm>
          <a:prstGeom prst="roundRect">
            <a:avLst>
              <a:gd name="adj" fmla="val 14521"/>
            </a:avLst>
          </a:prstGeom>
          <a:solidFill>
            <a:srgbClr val="88B5A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五、实施种业提升和科技创新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5" name="矩形: 圆角 8"/>
          <p:cNvSpPr/>
          <p:nvPr/>
        </p:nvSpPr>
        <p:spPr>
          <a:xfrm>
            <a:off x="6812280" y="1851660"/>
            <a:ext cx="4747895" cy="1151255"/>
          </a:xfrm>
          <a:prstGeom prst="roundRect">
            <a:avLst>
              <a:gd name="adj" fmla="val 145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buClrTx/>
              <a:buSzTx/>
              <a:buFontTx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七、完善粮食油料生产支持政策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: 圆角 4"/>
          <p:cNvSpPr/>
          <p:nvPr/>
        </p:nvSpPr>
        <p:spPr>
          <a:xfrm>
            <a:off x="6812280" y="613410"/>
            <a:ext cx="4747895" cy="1151255"/>
          </a:xfrm>
          <a:prstGeom prst="roundRect">
            <a:avLst>
              <a:gd name="adj" fmla="val 14521"/>
            </a:avLst>
          </a:prstGeom>
          <a:solidFill>
            <a:srgbClr val="88B5A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buClrTx/>
              <a:buSzTx/>
              <a:buFontTx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六、推进稻米油料产业高质量发展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: 圆角 8"/>
          <p:cNvSpPr/>
          <p:nvPr/>
        </p:nvSpPr>
        <p:spPr>
          <a:xfrm>
            <a:off x="6812280" y="4327525"/>
            <a:ext cx="4747895" cy="1151255"/>
          </a:xfrm>
          <a:prstGeom prst="roundRect">
            <a:avLst>
              <a:gd name="adj" fmla="val 145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>
              <a:buClrTx/>
              <a:buSzTx/>
              <a:buFontTx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九、提升防灾减灾能力建设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: 圆角 4"/>
          <p:cNvSpPr/>
          <p:nvPr/>
        </p:nvSpPr>
        <p:spPr>
          <a:xfrm>
            <a:off x="6812280" y="5633720"/>
            <a:ext cx="4747895" cy="1151255"/>
          </a:xfrm>
          <a:prstGeom prst="roundRect">
            <a:avLst>
              <a:gd name="adj" fmla="val 14521"/>
            </a:avLst>
          </a:prstGeom>
          <a:solidFill>
            <a:srgbClr val="88B5A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>
              <a:buClrTx/>
              <a:buSzTx/>
              <a:buFontTx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十、健全促进粮油生产工作机制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: 圆角 4"/>
          <p:cNvSpPr/>
          <p:nvPr/>
        </p:nvSpPr>
        <p:spPr>
          <a:xfrm>
            <a:off x="6812280" y="3089910"/>
            <a:ext cx="4747895" cy="1151255"/>
          </a:xfrm>
          <a:prstGeom prst="roundRect">
            <a:avLst>
              <a:gd name="adj" fmla="val 14521"/>
            </a:avLst>
          </a:prstGeom>
          <a:solidFill>
            <a:srgbClr val="88B5A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>
              <a:buClrTx/>
              <a:buSzTx/>
              <a:buFontTx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八、稳定农资市场供应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634355" y="1363980"/>
            <a:ext cx="970915" cy="43592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6600" b="1">
                <a:solidFill>
                  <a:schemeClr val="accent6">
                    <a:lumMod val="75000"/>
                  </a:schemeClr>
                </a:solidFill>
              </a:rPr>
              <a:t>工</a:t>
            </a:r>
            <a:endParaRPr lang="zh-CN" altLang="en-US" sz="6600" b="1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zh-CN" altLang="en-US" sz="6600" b="1">
                <a:solidFill>
                  <a:schemeClr val="accent6">
                    <a:lumMod val="75000"/>
                  </a:schemeClr>
                </a:solidFill>
              </a:rPr>
              <a:t>作</a:t>
            </a:r>
            <a:endParaRPr lang="zh-CN" altLang="en-US" sz="6600" b="1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zh-CN" altLang="en-US" sz="6600" b="1">
                <a:solidFill>
                  <a:schemeClr val="accent6">
                    <a:lumMod val="75000"/>
                  </a:schemeClr>
                </a:solidFill>
              </a:rPr>
              <a:t>举</a:t>
            </a:r>
            <a:endParaRPr lang="zh-CN" altLang="en-US" sz="6600" b="1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zh-CN" altLang="en-US" sz="6600" b="1">
                <a:solidFill>
                  <a:schemeClr val="accent6">
                    <a:lumMod val="75000"/>
                  </a:schemeClr>
                </a:solidFill>
              </a:rPr>
              <a:t>措</a:t>
            </a:r>
            <a:endParaRPr lang="zh-CN" altLang="en-US" sz="6600" b="1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6" name="图片 45" descr="序号4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5694680" y="44958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" grpId="0" animBg="1"/>
      <p:bldP spid="9" grpId="0" animBg="1"/>
      <p:bldP spid="26" grpId="0" animBg="1"/>
      <p:bldP spid="27" grpId="0" animBg="1"/>
      <p:bldP spid="34" grpId="0" animBg="1"/>
      <p:bldP spid="38" grpId="0" animBg="1"/>
      <p:bldP spid="35" grpId="0" animBg="1"/>
      <p:bldP spid="44" grpId="0" animBg="1"/>
      <p:bldP spid="39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02180" y="2506345"/>
            <a:ext cx="7524115" cy="19246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l"/>
            <a:r>
              <a:rPr lang="zh-CN" altLang="en-US" sz="3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解读单位：袁州区农业农村局</a:t>
            </a:r>
            <a:endParaRPr lang="zh-CN" altLang="en-US" sz="3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zh-CN" altLang="en-US" sz="3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联系人：谢敏</a:t>
            </a:r>
            <a:endParaRPr lang="zh-CN" altLang="en-US" sz="3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zh-CN" altLang="en-US" sz="3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联系电话：</a:t>
            </a:r>
            <a:r>
              <a:rPr lang="en-US" altLang="zh-CN" sz="3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15879589991</a:t>
            </a:r>
            <a:endParaRPr lang="en-US" altLang="zh-CN" sz="3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79645747632_1_1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PP_MARK_KEY" val="8b77f96a-222a-4b94-aa2d-aa98ab43fc14"/>
  <p:tag name="COMMONDATA" val="eyJoZGlkIjoiNmM0MDM1ZWYzMGNjZTQ1YTVkM2ZkMTM4N2MzNjk2Mjk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WPS 演示</Application>
  <PresentationFormat>宽屏</PresentationFormat>
  <Paragraphs>79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HarmonyOS Sans SC Light</vt:lpstr>
      <vt:lpstr>阿里巴巴普惠体 2.0 55 Regular</vt:lpstr>
      <vt:lpstr>Calibri</vt:lpstr>
      <vt:lpstr>阿里巴巴普惠体 R</vt:lpstr>
      <vt:lpstr>Lantinghei SC Demibold</vt:lpstr>
      <vt:lpstr>Arial Unicode MS</vt:lpstr>
      <vt:lpstr>等线 Light</vt:lpstr>
      <vt:lpstr>等线</vt:lpstr>
      <vt:lpstr>Office 主题​​</vt:lpstr>
      <vt:lpstr>自定义设计方案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45</cp:revision>
  <dcterms:created xsi:type="dcterms:W3CDTF">2022-05-12T09:09:00Z</dcterms:created>
  <dcterms:modified xsi:type="dcterms:W3CDTF">2023-03-24T09:06:09Z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D614C4DCC18C460EAC1DE89CBF2488EA</vt:lpwstr>
  </property>
  <property fmtid="{D5CDD505-2E9C-101B-9397-08002B2CF9AE}" pid="3" name="KSOProductBuildVer">
    <vt:lpwstr>2052-11.1.0.13703</vt:lpwstr>
  </property>
</Properties>
</file>